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6"/>
  </p:normalViewPr>
  <p:slideViewPr>
    <p:cSldViewPr snapToGrid="0" snapToObjects="1">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10BA4050-C765-6B49-97B8-34373C38C3CB}" type="datetimeFigureOut">
              <a:rPr lang="es-ES_tradnl" smtClean="0"/>
              <a:t>23/08/2020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A252BDD-02BB-8041-8C85-2E14059D2B35}" type="slidenum">
              <a:rPr lang="es-ES_tradnl" smtClean="0"/>
              <a:t>‹Nº›</a:t>
            </a:fld>
            <a:endParaRPr lang="es-ES_tradnl"/>
          </a:p>
        </p:txBody>
      </p:sp>
    </p:spTree>
    <p:extLst>
      <p:ext uri="{BB962C8B-B14F-4D97-AF65-F5344CB8AC3E}">
        <p14:creationId xmlns:p14="http://schemas.microsoft.com/office/powerpoint/2010/main" val="160268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10BA4050-C765-6B49-97B8-34373C38C3CB}" type="datetimeFigureOut">
              <a:rPr lang="es-ES_tradnl" smtClean="0"/>
              <a:t>23/08/2020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A252BDD-02BB-8041-8C85-2E14059D2B35}" type="slidenum">
              <a:rPr lang="es-ES_tradnl" smtClean="0"/>
              <a:t>‹Nº›</a:t>
            </a:fld>
            <a:endParaRPr lang="es-ES_tradnl"/>
          </a:p>
        </p:txBody>
      </p:sp>
    </p:spTree>
    <p:extLst>
      <p:ext uri="{BB962C8B-B14F-4D97-AF65-F5344CB8AC3E}">
        <p14:creationId xmlns:p14="http://schemas.microsoft.com/office/powerpoint/2010/main" val="91517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10BA4050-C765-6B49-97B8-34373C38C3CB}" type="datetimeFigureOut">
              <a:rPr lang="es-ES_tradnl" smtClean="0"/>
              <a:t>23/08/2020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A252BDD-02BB-8041-8C85-2E14059D2B35}" type="slidenum">
              <a:rPr lang="es-ES_tradnl" smtClean="0"/>
              <a:t>‹Nº›</a:t>
            </a:fld>
            <a:endParaRPr lang="es-ES_tradnl"/>
          </a:p>
        </p:txBody>
      </p:sp>
    </p:spTree>
    <p:extLst>
      <p:ext uri="{BB962C8B-B14F-4D97-AF65-F5344CB8AC3E}">
        <p14:creationId xmlns:p14="http://schemas.microsoft.com/office/powerpoint/2010/main" val="1035067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10BA4050-C765-6B49-97B8-34373C38C3CB}" type="datetimeFigureOut">
              <a:rPr lang="es-ES_tradnl" smtClean="0"/>
              <a:t>23/08/2020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A252BDD-02BB-8041-8C85-2E14059D2B35}" type="slidenum">
              <a:rPr lang="es-ES_tradnl" smtClean="0"/>
              <a:t>‹Nº›</a:t>
            </a:fld>
            <a:endParaRPr lang="es-ES_tradnl"/>
          </a:p>
        </p:txBody>
      </p:sp>
    </p:spTree>
    <p:extLst>
      <p:ext uri="{BB962C8B-B14F-4D97-AF65-F5344CB8AC3E}">
        <p14:creationId xmlns:p14="http://schemas.microsoft.com/office/powerpoint/2010/main" val="36875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los estilos de texto del patrón</a:t>
            </a:r>
          </a:p>
        </p:txBody>
      </p:sp>
      <p:sp>
        <p:nvSpPr>
          <p:cNvPr id="4" name="Marcador de fecha 3"/>
          <p:cNvSpPr>
            <a:spLocks noGrp="1"/>
          </p:cNvSpPr>
          <p:nvPr>
            <p:ph type="dt" sz="half" idx="10"/>
          </p:nvPr>
        </p:nvSpPr>
        <p:spPr/>
        <p:txBody>
          <a:bodyPr/>
          <a:lstStyle/>
          <a:p>
            <a:fld id="{10BA4050-C765-6B49-97B8-34373C38C3CB}" type="datetimeFigureOut">
              <a:rPr lang="es-ES_tradnl" smtClean="0"/>
              <a:t>23/08/2020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A252BDD-02BB-8041-8C85-2E14059D2B35}" type="slidenum">
              <a:rPr lang="es-ES_tradnl" smtClean="0"/>
              <a:t>‹Nº›</a:t>
            </a:fld>
            <a:endParaRPr lang="es-ES_tradnl"/>
          </a:p>
        </p:txBody>
      </p:sp>
    </p:spTree>
    <p:extLst>
      <p:ext uri="{BB962C8B-B14F-4D97-AF65-F5344CB8AC3E}">
        <p14:creationId xmlns:p14="http://schemas.microsoft.com/office/powerpoint/2010/main" val="1152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10BA4050-C765-6B49-97B8-34373C38C3CB}" type="datetimeFigureOut">
              <a:rPr lang="es-ES_tradnl" smtClean="0"/>
              <a:t>23/08/2020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7A252BDD-02BB-8041-8C85-2E14059D2B35}" type="slidenum">
              <a:rPr lang="es-ES_tradnl" smtClean="0"/>
              <a:t>‹Nº›</a:t>
            </a:fld>
            <a:endParaRPr lang="es-ES_tradnl"/>
          </a:p>
        </p:txBody>
      </p:sp>
    </p:spTree>
    <p:extLst>
      <p:ext uri="{BB962C8B-B14F-4D97-AF65-F5344CB8AC3E}">
        <p14:creationId xmlns:p14="http://schemas.microsoft.com/office/powerpoint/2010/main" val="50975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10BA4050-C765-6B49-97B8-34373C38C3CB}" type="datetimeFigureOut">
              <a:rPr lang="es-ES_tradnl" smtClean="0"/>
              <a:t>23/08/2020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7A252BDD-02BB-8041-8C85-2E14059D2B35}" type="slidenum">
              <a:rPr lang="es-ES_tradnl" smtClean="0"/>
              <a:t>‹Nº›</a:t>
            </a:fld>
            <a:endParaRPr lang="es-ES_tradnl"/>
          </a:p>
        </p:txBody>
      </p:sp>
    </p:spTree>
    <p:extLst>
      <p:ext uri="{BB962C8B-B14F-4D97-AF65-F5344CB8AC3E}">
        <p14:creationId xmlns:p14="http://schemas.microsoft.com/office/powerpoint/2010/main" val="110934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Haga clic para modificar el estilo de título del patrón</a:t>
            </a:r>
            <a:endParaRPr lang="es-ES_tradnl"/>
          </a:p>
        </p:txBody>
      </p:sp>
      <p:sp>
        <p:nvSpPr>
          <p:cNvPr id="3" name="Marcador de fecha 2"/>
          <p:cNvSpPr>
            <a:spLocks noGrp="1"/>
          </p:cNvSpPr>
          <p:nvPr>
            <p:ph type="dt" sz="half" idx="10"/>
          </p:nvPr>
        </p:nvSpPr>
        <p:spPr/>
        <p:txBody>
          <a:bodyPr/>
          <a:lstStyle/>
          <a:p>
            <a:fld id="{10BA4050-C765-6B49-97B8-34373C38C3CB}" type="datetimeFigureOut">
              <a:rPr lang="es-ES_tradnl" smtClean="0"/>
              <a:t>23/08/2020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7A252BDD-02BB-8041-8C85-2E14059D2B35}" type="slidenum">
              <a:rPr lang="es-ES_tradnl" smtClean="0"/>
              <a:t>‹Nº›</a:t>
            </a:fld>
            <a:endParaRPr lang="es-ES_tradnl"/>
          </a:p>
        </p:txBody>
      </p:sp>
    </p:spTree>
    <p:extLst>
      <p:ext uri="{BB962C8B-B14F-4D97-AF65-F5344CB8AC3E}">
        <p14:creationId xmlns:p14="http://schemas.microsoft.com/office/powerpoint/2010/main" val="29733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0BA4050-C765-6B49-97B8-34373C38C3CB}" type="datetimeFigureOut">
              <a:rPr lang="es-ES_tradnl" smtClean="0"/>
              <a:t>23/08/2020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7A252BDD-02BB-8041-8C85-2E14059D2B35}" type="slidenum">
              <a:rPr lang="es-ES_tradnl" smtClean="0"/>
              <a:t>‹Nº›</a:t>
            </a:fld>
            <a:endParaRPr lang="es-ES_tradnl"/>
          </a:p>
        </p:txBody>
      </p:sp>
    </p:spTree>
    <p:extLst>
      <p:ext uri="{BB962C8B-B14F-4D97-AF65-F5344CB8AC3E}">
        <p14:creationId xmlns:p14="http://schemas.microsoft.com/office/powerpoint/2010/main" val="76914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los estilos de texto del patrón</a:t>
            </a:r>
          </a:p>
        </p:txBody>
      </p:sp>
      <p:sp>
        <p:nvSpPr>
          <p:cNvPr id="5" name="Marcador de fecha 4"/>
          <p:cNvSpPr>
            <a:spLocks noGrp="1"/>
          </p:cNvSpPr>
          <p:nvPr>
            <p:ph type="dt" sz="half" idx="10"/>
          </p:nvPr>
        </p:nvSpPr>
        <p:spPr/>
        <p:txBody>
          <a:bodyPr/>
          <a:lstStyle/>
          <a:p>
            <a:fld id="{10BA4050-C765-6B49-97B8-34373C38C3CB}" type="datetimeFigureOut">
              <a:rPr lang="es-ES_tradnl" smtClean="0"/>
              <a:t>23/08/2020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7A252BDD-02BB-8041-8C85-2E14059D2B35}" type="slidenum">
              <a:rPr lang="es-ES_tradnl" smtClean="0"/>
              <a:t>‹Nº›</a:t>
            </a:fld>
            <a:endParaRPr lang="es-ES_tradnl"/>
          </a:p>
        </p:txBody>
      </p:sp>
    </p:spTree>
    <p:extLst>
      <p:ext uri="{BB962C8B-B14F-4D97-AF65-F5344CB8AC3E}">
        <p14:creationId xmlns:p14="http://schemas.microsoft.com/office/powerpoint/2010/main" val="206619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Haga clic para modificar el estilo de título del patrón</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los estilos de texto del patrón</a:t>
            </a:r>
          </a:p>
        </p:txBody>
      </p:sp>
      <p:sp>
        <p:nvSpPr>
          <p:cNvPr id="5" name="Marcador de fecha 4"/>
          <p:cNvSpPr>
            <a:spLocks noGrp="1"/>
          </p:cNvSpPr>
          <p:nvPr>
            <p:ph type="dt" sz="half" idx="10"/>
          </p:nvPr>
        </p:nvSpPr>
        <p:spPr/>
        <p:txBody>
          <a:bodyPr/>
          <a:lstStyle/>
          <a:p>
            <a:fld id="{10BA4050-C765-6B49-97B8-34373C38C3CB}" type="datetimeFigureOut">
              <a:rPr lang="es-ES_tradnl" smtClean="0"/>
              <a:t>23/08/2020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7A252BDD-02BB-8041-8C85-2E14059D2B35}" type="slidenum">
              <a:rPr lang="es-ES_tradnl" smtClean="0"/>
              <a:t>‹Nº›</a:t>
            </a:fld>
            <a:endParaRPr lang="es-ES_tradnl"/>
          </a:p>
        </p:txBody>
      </p:sp>
    </p:spTree>
    <p:extLst>
      <p:ext uri="{BB962C8B-B14F-4D97-AF65-F5344CB8AC3E}">
        <p14:creationId xmlns:p14="http://schemas.microsoft.com/office/powerpoint/2010/main" val="173265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A4050-C765-6B49-97B8-34373C38C3CB}" type="datetimeFigureOut">
              <a:rPr lang="es-ES_tradnl" smtClean="0"/>
              <a:t>23/08/2020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52BDD-02BB-8041-8C85-2E14059D2B35}" type="slidenum">
              <a:rPr lang="es-ES_tradnl" smtClean="0"/>
              <a:t>‹Nº›</a:t>
            </a:fld>
            <a:endParaRPr lang="es-ES_tradnl"/>
          </a:p>
        </p:txBody>
      </p:sp>
    </p:spTree>
    <p:extLst>
      <p:ext uri="{BB962C8B-B14F-4D97-AF65-F5344CB8AC3E}">
        <p14:creationId xmlns:p14="http://schemas.microsoft.com/office/powerpoint/2010/main" val="846720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007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Estado, constitución y derecho a la información pública</a:t>
            </a:r>
            <a:endParaRPr lang="es-CO" dirty="0"/>
          </a:p>
        </p:txBody>
      </p:sp>
      <p:sp>
        <p:nvSpPr>
          <p:cNvPr id="3" name="Marcador de contenido 2"/>
          <p:cNvSpPr>
            <a:spLocks noGrp="1"/>
          </p:cNvSpPr>
          <p:nvPr>
            <p:ph idx="1"/>
          </p:nvPr>
        </p:nvSpPr>
        <p:spPr/>
        <p:txBody>
          <a:bodyPr/>
          <a:lstStyle/>
          <a:p>
            <a:r>
              <a:rPr lang="es-CO" dirty="0" smtClean="0"/>
              <a:t>Derecho al respeto de su independencia política.</a:t>
            </a:r>
          </a:p>
          <a:p>
            <a:r>
              <a:rPr lang="es-CO" dirty="0" smtClean="0"/>
              <a:t>Derecho al respeto de su independencia territorial y soberanía</a:t>
            </a:r>
          </a:p>
          <a:p>
            <a:r>
              <a:rPr lang="es-CO" dirty="0" smtClean="0"/>
              <a:t>El derecho al respeto de su honor</a:t>
            </a:r>
          </a:p>
          <a:p>
            <a:r>
              <a:rPr lang="es-CO" dirty="0" smtClean="0"/>
              <a:t>Derecho al respeto de su libertad para comunicarse y establecer relaciones con otros Estados.</a:t>
            </a:r>
          </a:p>
          <a:p>
            <a:r>
              <a:rPr lang="es-CO" dirty="0" smtClean="0"/>
              <a:t>Al respeto de sus decisiones y manejo de asuntos internos, siempre y cuando no violen tratados internacionales o atenten contra la dignidad humana.</a:t>
            </a:r>
          </a:p>
          <a:p>
            <a:r>
              <a:rPr lang="es-CO" dirty="0" smtClean="0"/>
              <a:t>Derecho y respeto por autonomía y libre determinación.</a:t>
            </a:r>
          </a:p>
          <a:p>
            <a:endParaRPr lang="es-CO" dirty="0"/>
          </a:p>
        </p:txBody>
      </p:sp>
    </p:spTree>
    <p:extLst>
      <p:ext uri="{BB962C8B-B14F-4D97-AF65-F5344CB8AC3E}">
        <p14:creationId xmlns:p14="http://schemas.microsoft.com/office/powerpoint/2010/main" val="103661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Estado, constitución y derecho a la información pública</a:t>
            </a:r>
            <a:endParaRPr lang="es-CO" dirty="0"/>
          </a:p>
        </p:txBody>
      </p:sp>
      <p:sp>
        <p:nvSpPr>
          <p:cNvPr id="3" name="Marcador de contenido 2"/>
          <p:cNvSpPr>
            <a:spLocks noGrp="1"/>
          </p:cNvSpPr>
          <p:nvPr>
            <p:ph idx="1"/>
          </p:nvPr>
        </p:nvSpPr>
        <p:spPr/>
        <p:txBody>
          <a:bodyPr/>
          <a:lstStyle/>
          <a:p>
            <a:pPr algn="ctr"/>
            <a:r>
              <a:rPr lang="es-CO" dirty="0" smtClean="0"/>
              <a:t>Constitución y Derechos</a:t>
            </a:r>
          </a:p>
          <a:p>
            <a:pPr algn="ctr"/>
            <a:r>
              <a:rPr lang="es-CO" dirty="0" smtClean="0"/>
              <a:t>Toda constitución es la columna vertebral del Estado, es el ordenamiento jurídico, define su carácter y tipo del mismo.</a:t>
            </a:r>
          </a:p>
          <a:p>
            <a:pPr algn="ctr"/>
            <a:r>
              <a:rPr lang="es-CO" dirty="0" smtClean="0"/>
              <a:t>Qué se una constitución?</a:t>
            </a:r>
          </a:p>
          <a:p>
            <a:r>
              <a:rPr lang="es-CO" dirty="0" smtClean="0"/>
              <a:t>Conjunto de normas generales que dan ordenamiento jurídico a un Estado, Nación o País.</a:t>
            </a:r>
          </a:p>
          <a:p>
            <a:r>
              <a:rPr lang="es-CO" dirty="0" smtClean="0"/>
              <a:t>Noema de normas, ley de leyes que expresa el acuerdo sobre los elementos esenciales que organizan políticamente a una sociedad.</a:t>
            </a:r>
            <a:endParaRPr lang="es-CO" dirty="0"/>
          </a:p>
        </p:txBody>
      </p:sp>
    </p:spTree>
    <p:extLst>
      <p:ext uri="{BB962C8B-B14F-4D97-AF65-F5344CB8AC3E}">
        <p14:creationId xmlns:p14="http://schemas.microsoft.com/office/powerpoint/2010/main" val="2135807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Estado, constitución y derecho a la información pública</a:t>
            </a:r>
            <a:endParaRPr lang="es-CO" dirty="0"/>
          </a:p>
        </p:txBody>
      </p:sp>
      <p:sp>
        <p:nvSpPr>
          <p:cNvPr id="3" name="Marcador de contenido 2"/>
          <p:cNvSpPr>
            <a:spLocks noGrp="1"/>
          </p:cNvSpPr>
          <p:nvPr>
            <p:ph idx="1"/>
          </p:nvPr>
        </p:nvSpPr>
        <p:spPr/>
        <p:txBody>
          <a:bodyPr/>
          <a:lstStyle/>
          <a:p>
            <a:pPr algn="ctr"/>
            <a:r>
              <a:rPr lang="es-CO" dirty="0" smtClean="0"/>
              <a:t>Objeto de la constitución</a:t>
            </a:r>
          </a:p>
          <a:p>
            <a:r>
              <a:rPr lang="es-CO" dirty="0" smtClean="0"/>
              <a:t>1.- Establecer reglas de organización para el ejercicio del poder político.</a:t>
            </a:r>
          </a:p>
          <a:p>
            <a:r>
              <a:rPr lang="es-CO" dirty="0" smtClean="0"/>
              <a:t>2.- Definir puntualmente los derechos fundamentales, la carta de derechos de los ciudadanos y ciudadanas.</a:t>
            </a:r>
          </a:p>
          <a:p>
            <a:r>
              <a:rPr lang="es-CO" dirty="0" smtClean="0"/>
              <a:t>3.- Señalamiento de los principios que deben inspirar la acción pública.</a:t>
            </a:r>
          </a:p>
          <a:p>
            <a:pPr algn="ctr"/>
            <a:r>
              <a:rPr lang="es-CO" dirty="0" smtClean="0"/>
              <a:t>Qué contiene la constitución?</a:t>
            </a:r>
          </a:p>
          <a:p>
            <a:pPr algn="ctr"/>
            <a:r>
              <a:rPr lang="es-CO" dirty="0" smtClean="0"/>
              <a:t>Para lograr su mejor comprensión.</a:t>
            </a:r>
          </a:p>
          <a:p>
            <a:endParaRPr lang="es-CO" dirty="0"/>
          </a:p>
        </p:txBody>
      </p:sp>
    </p:spTree>
    <p:extLst>
      <p:ext uri="{BB962C8B-B14F-4D97-AF65-F5344CB8AC3E}">
        <p14:creationId xmlns:p14="http://schemas.microsoft.com/office/powerpoint/2010/main" val="797712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Estado, constitución y derecho a la información pública</a:t>
            </a:r>
            <a:endParaRPr lang="es-CO" dirty="0"/>
          </a:p>
        </p:txBody>
      </p:sp>
      <p:sp>
        <p:nvSpPr>
          <p:cNvPr id="3" name="Marcador de contenido 2"/>
          <p:cNvSpPr>
            <a:spLocks noGrp="1"/>
          </p:cNvSpPr>
          <p:nvPr>
            <p:ph idx="1"/>
          </p:nvPr>
        </p:nvSpPr>
        <p:spPr/>
        <p:txBody>
          <a:bodyPr/>
          <a:lstStyle/>
          <a:p>
            <a:r>
              <a:rPr lang="es-CO" dirty="0" smtClean="0"/>
              <a:t>A) El preámbulo, no constituye un artículo más, expresa los principios y fines que guiaron al constituyente en su redacción. Es una afirmación de base filosófica que ilumina el conjunto del texto constitucional. Es vinculante y de obligatorio cumplimiento porque alude a la soberanía del pueblo colombiano.</a:t>
            </a:r>
          </a:p>
          <a:p>
            <a:r>
              <a:rPr lang="es-CO" dirty="0" smtClean="0"/>
              <a:t>B) Reglas relativas a la organización del poder, define las funciones de quien ejerce el poder, define los procedimientos a partir de establecer competencias y la manera de establecer controles para evitar abusos que defrauden o desvíen la acción del Estado. Señala los mecanismo para elegir gobernantes en los  diferentes niveles del territorio.  </a:t>
            </a:r>
            <a:endParaRPr lang="es-CO" dirty="0"/>
          </a:p>
        </p:txBody>
      </p:sp>
    </p:spTree>
    <p:extLst>
      <p:ext uri="{BB962C8B-B14F-4D97-AF65-F5344CB8AC3E}">
        <p14:creationId xmlns:p14="http://schemas.microsoft.com/office/powerpoint/2010/main" val="998376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Estado, constitución y derecho a la información publica.</a:t>
            </a:r>
            <a:endParaRPr lang="es-CO" dirty="0"/>
          </a:p>
        </p:txBody>
      </p:sp>
      <p:sp>
        <p:nvSpPr>
          <p:cNvPr id="3" name="Marcador de contenido 2"/>
          <p:cNvSpPr>
            <a:spLocks noGrp="1"/>
          </p:cNvSpPr>
          <p:nvPr>
            <p:ph idx="1"/>
          </p:nvPr>
        </p:nvSpPr>
        <p:spPr/>
        <p:txBody>
          <a:bodyPr/>
          <a:lstStyle/>
          <a:p>
            <a:r>
              <a:rPr lang="es-CO" dirty="0" smtClean="0"/>
              <a:t>C) Reglas ajenas a la organización del poder, normatividad relacionada con las personas o particulares, uso de los bienes, ejercicio de ciertas profesiones, actividades relativas a la producción industrial, agropecuaria, las empresas, la prestación de los servicios, en fin el manejo dela economía.</a:t>
            </a:r>
          </a:p>
          <a:p>
            <a:r>
              <a:rPr lang="es-CO" dirty="0" smtClean="0"/>
              <a:t>D) Declaración de derechos, conjunto de prerrogativas que se le reconocen a los habitantes del territorio, quienes conforman la nación, los convierte en titulares de derechos que deben respetar y garantizar.</a:t>
            </a:r>
          </a:p>
          <a:p>
            <a:pPr algn="ctr"/>
            <a:r>
              <a:rPr lang="es-CO" dirty="0" err="1" smtClean="0"/>
              <a:t>Plares</a:t>
            </a:r>
            <a:r>
              <a:rPr lang="es-CO" dirty="0" smtClean="0"/>
              <a:t> de la constitución.</a:t>
            </a:r>
            <a:endParaRPr lang="es-CO" dirty="0"/>
          </a:p>
        </p:txBody>
      </p:sp>
    </p:spTree>
    <p:extLst>
      <p:ext uri="{BB962C8B-B14F-4D97-AF65-F5344CB8AC3E}">
        <p14:creationId xmlns:p14="http://schemas.microsoft.com/office/powerpoint/2010/main" val="373047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Estado, constitución y derecho a la información pública.</a:t>
            </a:r>
            <a:endParaRPr lang="es-CO" dirty="0"/>
          </a:p>
        </p:txBody>
      </p:sp>
      <p:sp>
        <p:nvSpPr>
          <p:cNvPr id="3" name="Marcador de contenido 2"/>
          <p:cNvSpPr>
            <a:spLocks noGrp="1"/>
          </p:cNvSpPr>
          <p:nvPr>
            <p:ph idx="1"/>
          </p:nvPr>
        </p:nvSpPr>
        <p:spPr/>
        <p:txBody>
          <a:bodyPr/>
          <a:lstStyle/>
          <a:p>
            <a:r>
              <a:rPr lang="es-CO" dirty="0" smtClean="0"/>
              <a:t>I) Dignidad humana y ciudadanía, conjunto de derechos civiles, políticos, sociales, económicos, culturales y ambientales, de cuyo disfrute se garantiza el vivir dignamente. También, incluye los mecanismos legales para defender los derechos; tutela, acciones populares, acción de cumplimiento, habbeas corpus, habbeas data, etc. Explica los deberes para los ciudadanos y ciudadanas.</a:t>
            </a:r>
          </a:p>
          <a:p>
            <a:r>
              <a:rPr lang="es-CO" dirty="0" smtClean="0"/>
              <a:t>II) Democracia Participativa, habilita nuevos espacios de participación ciudadana en la toma de decisiones, ejerciendo control a la gestión pública a través del control social.</a:t>
            </a:r>
          </a:p>
        </p:txBody>
      </p:sp>
    </p:spTree>
    <p:extLst>
      <p:ext uri="{BB962C8B-B14F-4D97-AF65-F5344CB8AC3E}">
        <p14:creationId xmlns:p14="http://schemas.microsoft.com/office/powerpoint/2010/main" val="1799719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Estado, constitución y derecho a la información pública</a:t>
            </a:r>
            <a:endParaRPr lang="es-CO" dirty="0"/>
          </a:p>
        </p:txBody>
      </p:sp>
      <p:sp>
        <p:nvSpPr>
          <p:cNvPr id="3" name="Marcador de contenido 2"/>
          <p:cNvSpPr>
            <a:spLocks noGrp="1"/>
          </p:cNvSpPr>
          <p:nvPr>
            <p:ph idx="1"/>
          </p:nvPr>
        </p:nvSpPr>
        <p:spPr/>
        <p:txBody>
          <a:bodyPr/>
          <a:lstStyle/>
          <a:p>
            <a:r>
              <a:rPr lang="es-CO" dirty="0" smtClean="0"/>
              <a:t>III) Autonomía Territorial, Descentralización política administrativa, y fiscal que otorga competencias y recursos a los entes territoriales para que estos de manera autónoma garanticen la prestación de los servicios, sociales, públicos y de gobierno.</a:t>
            </a:r>
          </a:p>
          <a:p>
            <a:pPr marL="0" indent="0" algn="ctr">
              <a:buNone/>
            </a:pPr>
            <a:endParaRPr lang="es-CO" dirty="0" smtClean="0"/>
          </a:p>
          <a:p>
            <a:pPr algn="ctr"/>
            <a:r>
              <a:rPr lang="es-CO" dirty="0" smtClean="0"/>
              <a:t>Quien reforma la constitución?</a:t>
            </a:r>
          </a:p>
          <a:p>
            <a:r>
              <a:rPr lang="es-CO" dirty="0" smtClean="0"/>
              <a:t>El congreso de la República, mediante acto legislativo, debe aprobarse en 8 debates continuos en una misma legislatura, por las dos terceras partes de los congresistas en sesión conjunta de Cámara y Senado.</a:t>
            </a:r>
          </a:p>
          <a:p>
            <a:pPr algn="ctr"/>
            <a:endParaRPr lang="es-CO" dirty="0"/>
          </a:p>
        </p:txBody>
      </p:sp>
    </p:spTree>
    <p:extLst>
      <p:ext uri="{BB962C8B-B14F-4D97-AF65-F5344CB8AC3E}">
        <p14:creationId xmlns:p14="http://schemas.microsoft.com/office/powerpoint/2010/main" val="233010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Estado, constitución y derecho a la información pública</a:t>
            </a:r>
            <a:endParaRPr lang="es-CO" dirty="0"/>
          </a:p>
        </p:txBody>
      </p:sp>
      <p:sp>
        <p:nvSpPr>
          <p:cNvPr id="3" name="Marcador de contenido 2"/>
          <p:cNvSpPr>
            <a:spLocks noGrp="1"/>
          </p:cNvSpPr>
          <p:nvPr>
            <p:ph idx="1"/>
          </p:nvPr>
        </p:nvSpPr>
        <p:spPr/>
        <p:txBody>
          <a:bodyPr/>
          <a:lstStyle/>
          <a:p>
            <a:r>
              <a:rPr lang="es-CO" dirty="0" smtClean="0"/>
              <a:t>Asamblea Constituyente, elegida por el pueblo, cuya elección no puede coincidir con otro evento electoral.</a:t>
            </a:r>
          </a:p>
          <a:p>
            <a:r>
              <a:rPr lang="es-CO" dirty="0" smtClean="0"/>
              <a:t>El Referendo Constitucional, el presidente con la aprobación del congreso, somete a consideración del pueblo un proyecto de reforma constitucional.</a:t>
            </a:r>
          </a:p>
          <a:p>
            <a:pPr algn="ctr"/>
            <a:r>
              <a:rPr lang="es-CO" dirty="0" smtClean="0"/>
              <a:t>El poder Constituyente</a:t>
            </a:r>
          </a:p>
          <a:p>
            <a:r>
              <a:rPr lang="es-CO" dirty="0" smtClean="0"/>
              <a:t>El pueblo, es el titular como expresión de soberanía, a través de sus delegados le da ordenamiento jurídico a la sociedad.</a:t>
            </a:r>
          </a:p>
          <a:p>
            <a:pPr algn="ctr"/>
            <a:r>
              <a:rPr lang="es-CO" dirty="0" smtClean="0"/>
              <a:t>Quién cuida la constitución? </a:t>
            </a:r>
            <a:endParaRPr lang="es-CO" dirty="0"/>
          </a:p>
        </p:txBody>
      </p:sp>
    </p:spTree>
    <p:extLst>
      <p:ext uri="{BB962C8B-B14F-4D97-AF65-F5344CB8AC3E}">
        <p14:creationId xmlns:p14="http://schemas.microsoft.com/office/powerpoint/2010/main" val="2492955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Estado, constitución y derecho a la información pública</a:t>
            </a:r>
            <a:endParaRPr lang="es-CO" dirty="0"/>
          </a:p>
        </p:txBody>
      </p:sp>
      <p:sp>
        <p:nvSpPr>
          <p:cNvPr id="3" name="Marcador de contenido 2"/>
          <p:cNvSpPr>
            <a:spLocks noGrp="1"/>
          </p:cNvSpPr>
          <p:nvPr>
            <p:ph idx="1"/>
          </p:nvPr>
        </p:nvSpPr>
        <p:spPr/>
        <p:txBody>
          <a:bodyPr/>
          <a:lstStyle/>
          <a:p>
            <a:pPr algn="just"/>
            <a:r>
              <a:rPr lang="es-CO" dirty="0" smtClean="0"/>
              <a:t>La Corte Constitucional, debe garantizar la integridad de la constitución, algunas leyes van a control previo de la corte,  así como el referendo constitucional decretos-ley  para ver si estos corresponden con el espíritu de la constitución.</a:t>
            </a:r>
          </a:p>
          <a:p>
            <a:pPr algn="ctr"/>
            <a:r>
              <a:rPr lang="es-CO" dirty="0" smtClean="0"/>
              <a:t>El derecho a la información </a:t>
            </a:r>
          </a:p>
          <a:p>
            <a:r>
              <a:rPr lang="es-CO" dirty="0" smtClean="0"/>
              <a:t>Contenido en los artículos 20 y 74 de la constitución política, reglamentados  por la ley 1712 de 2014 y sus decretos 103 y 1494 de 2015, convierten el derecho a la información en esencial para el control social y la garantía de otros derechos.</a:t>
            </a:r>
          </a:p>
          <a:p>
            <a:pPr algn="ctr"/>
            <a:r>
              <a:rPr lang="es-CO" dirty="0" smtClean="0"/>
              <a:t>Muchas Gracias.</a:t>
            </a:r>
            <a:endParaRPr lang="es-CO" dirty="0"/>
          </a:p>
        </p:txBody>
      </p:sp>
    </p:spTree>
    <p:extLst>
      <p:ext uri="{BB962C8B-B14F-4D97-AF65-F5344CB8AC3E}">
        <p14:creationId xmlns:p14="http://schemas.microsoft.com/office/powerpoint/2010/main" val="2304313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Estado, constitución y derecho a la información pública.</a:t>
            </a:r>
            <a:endParaRPr lang="es-CO" dirty="0"/>
          </a:p>
        </p:txBody>
      </p:sp>
      <p:sp>
        <p:nvSpPr>
          <p:cNvPr id="3" name="Marcador de contenido 2"/>
          <p:cNvSpPr>
            <a:spLocks noGrp="1"/>
          </p:cNvSpPr>
          <p:nvPr>
            <p:ph idx="1"/>
          </p:nvPr>
        </p:nvSpPr>
        <p:spPr/>
        <p:txBody>
          <a:bodyPr/>
          <a:lstStyle/>
          <a:p>
            <a:pPr algn="ctr"/>
            <a:r>
              <a:rPr lang="es-CO" dirty="0" smtClean="0"/>
              <a:t>Bibliografía.</a:t>
            </a:r>
          </a:p>
          <a:p>
            <a:r>
              <a:rPr lang="es-CO" dirty="0" smtClean="0"/>
              <a:t>Constitución Política de Colombia 1991, editorial Ateneas ltda, Bogotá</a:t>
            </a:r>
          </a:p>
          <a:p>
            <a:r>
              <a:rPr lang="es-CO" dirty="0" smtClean="0"/>
              <a:t>De Castro Andrade, Regis. Introducción al Pensamiento democrático contemporáneo: sus orígenes y desarrollo. Viva la Ciudadanía, Fundación Social, Universidad Pedagógica, editorial Gaceta ltda, Bogotá 1994.</a:t>
            </a:r>
          </a:p>
          <a:p>
            <a:r>
              <a:rPr lang="es-CO" dirty="0" smtClean="0"/>
              <a:t>García Villegas, Mauricio. Derecho constitucional y Estrategia Política, Revista Estudios Políticos No 1, Instituto de Estudios Políticos, Universidad de Antioquia, Medellín, 1992.</a:t>
            </a:r>
            <a:endParaRPr lang="es-CO" dirty="0"/>
          </a:p>
        </p:txBody>
      </p:sp>
    </p:spTree>
    <p:extLst>
      <p:ext uri="{BB962C8B-B14F-4D97-AF65-F5344CB8AC3E}">
        <p14:creationId xmlns:p14="http://schemas.microsoft.com/office/powerpoint/2010/main" val="3844943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Estado, constitución y derecho a la información pública </a:t>
            </a:r>
            <a:endParaRPr lang="es-CO" dirty="0"/>
          </a:p>
        </p:txBody>
      </p:sp>
      <p:sp>
        <p:nvSpPr>
          <p:cNvPr id="3" name="Marcador de contenido 2"/>
          <p:cNvSpPr>
            <a:spLocks noGrp="1"/>
          </p:cNvSpPr>
          <p:nvPr>
            <p:ph idx="1"/>
          </p:nvPr>
        </p:nvSpPr>
        <p:spPr/>
        <p:txBody>
          <a:bodyPr/>
          <a:lstStyle/>
          <a:p>
            <a:pPr algn="ctr"/>
            <a:r>
              <a:rPr lang="es-CO" dirty="0" smtClean="0"/>
              <a:t>Qué es el Estado?</a:t>
            </a:r>
          </a:p>
          <a:p>
            <a:r>
              <a:rPr lang="es-CO" dirty="0" smtClean="0"/>
              <a:t>Existen diversas definiciones sobre el Estado de acuerdo a las diferentes corrientes políticas e ideológicas: Los Neoliberales, lo asumen como simple auxiliar de la economía y el mercado; menos Estado y más mercado, es su lógica en el mundo globalizado. Rol; mantener el orden, el equilibrio fiscal y una moneda sana, el mercado con sus leyes se encargan de lo demás.</a:t>
            </a:r>
          </a:p>
          <a:p>
            <a:r>
              <a:rPr lang="es-CO" dirty="0" smtClean="0"/>
              <a:t>Los Anarquistas, lo conciben como un instrumento de representación social general que se convierte en un obstáculo para la sociedad, por lo tanto debe ser destruido o eliminado.  </a:t>
            </a:r>
            <a:endParaRPr lang="es-CO" dirty="0"/>
          </a:p>
        </p:txBody>
      </p:sp>
    </p:spTree>
    <p:extLst>
      <p:ext uri="{BB962C8B-B14F-4D97-AF65-F5344CB8AC3E}">
        <p14:creationId xmlns:p14="http://schemas.microsoft.com/office/powerpoint/2010/main" val="925944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Estado, constitución y derecho a la información pública</a:t>
            </a:r>
            <a:endParaRPr lang="es-CO" dirty="0"/>
          </a:p>
        </p:txBody>
      </p:sp>
      <p:sp>
        <p:nvSpPr>
          <p:cNvPr id="3" name="Marcador de contenido 2"/>
          <p:cNvSpPr>
            <a:spLocks noGrp="1"/>
          </p:cNvSpPr>
          <p:nvPr>
            <p:ph idx="1"/>
          </p:nvPr>
        </p:nvSpPr>
        <p:spPr/>
        <p:txBody>
          <a:bodyPr/>
          <a:lstStyle/>
          <a:p>
            <a:r>
              <a:rPr lang="es-CO" dirty="0" smtClean="0"/>
              <a:t>Gaviria Díaz, Carlos, ¿Qué es el tercer Estado? De Sieyés al </a:t>
            </a:r>
            <a:r>
              <a:rPr lang="es-CO" dirty="0"/>
              <a:t>C</a:t>
            </a:r>
            <a:r>
              <a:rPr lang="es-CO" dirty="0" smtClean="0"/>
              <a:t>onstitucionalismo Colombiano. Revista Estudios Políticos, Universidad de Antioquia, Medellín, 1992</a:t>
            </a:r>
          </a:p>
          <a:p>
            <a:r>
              <a:rPr lang="es-CO" dirty="0" smtClean="0"/>
              <a:t>Rosero Acevedo, Gloria. Estado y Sociedad civil. Viva la Ciudadanía, Servigraphic. Bogotá. 2003.</a:t>
            </a:r>
          </a:p>
          <a:p>
            <a:r>
              <a:rPr lang="es-CO" dirty="0" smtClean="0"/>
              <a:t>Restrepo Medina, Manuel. La constitución al Alcance de Todos, Intermedio, editores, Circulo de Lectores S.A. Bogotá. 2007.</a:t>
            </a:r>
          </a:p>
          <a:p>
            <a:r>
              <a:rPr lang="es-CO" dirty="0" smtClean="0"/>
              <a:t>Sartori, Giovanni. ¿Qué es la Democracia? Alfa Ediciones, Bogotá. </a:t>
            </a:r>
            <a:r>
              <a:rPr lang="es-CO" smtClean="0"/>
              <a:t>1994.</a:t>
            </a:r>
            <a:endParaRPr lang="es-CO" dirty="0" smtClean="0"/>
          </a:p>
        </p:txBody>
      </p:sp>
    </p:spTree>
    <p:extLst>
      <p:ext uri="{BB962C8B-B14F-4D97-AF65-F5344CB8AC3E}">
        <p14:creationId xmlns:p14="http://schemas.microsoft.com/office/powerpoint/2010/main" val="4231904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Estado, constitución y derecho a la información pública</a:t>
            </a:r>
            <a:endParaRPr lang="es-CO" dirty="0"/>
          </a:p>
        </p:txBody>
      </p:sp>
      <p:sp>
        <p:nvSpPr>
          <p:cNvPr id="3" name="Marcador de contenido 2"/>
          <p:cNvSpPr>
            <a:spLocks noGrp="1"/>
          </p:cNvSpPr>
          <p:nvPr>
            <p:ph idx="1"/>
          </p:nvPr>
        </p:nvSpPr>
        <p:spPr/>
        <p:txBody>
          <a:bodyPr/>
          <a:lstStyle/>
          <a:p>
            <a:r>
              <a:rPr lang="es-CO" dirty="0" smtClean="0"/>
              <a:t>EL marxismo, define al Estado com</a:t>
            </a:r>
            <a:r>
              <a:rPr lang="es-CO" dirty="0"/>
              <a:t>o</a:t>
            </a:r>
            <a:r>
              <a:rPr lang="es-CO" dirty="0" smtClean="0"/>
              <a:t> una máquina de opresión de una clase sobre otra, supone que el Estado es el resultado de fuerzas excluyentes y contradictorias, un instrumento de dominación y coerción para mantener privilegios de clase.</a:t>
            </a:r>
          </a:p>
          <a:p>
            <a:r>
              <a:rPr lang="es-CO" dirty="0" smtClean="0"/>
              <a:t>Un enfoque o aproximación elemental: El Estado es la organización política y jurídica de la sociedad. El Estado somos todos, lo diferente son los gobiernos. Para quién funciona el Estado, es neutro?</a:t>
            </a:r>
          </a:p>
          <a:p>
            <a:pPr algn="ctr"/>
            <a:r>
              <a:rPr lang="es-CO" dirty="0" smtClean="0"/>
              <a:t>Rasgos Históricos.</a:t>
            </a:r>
          </a:p>
          <a:p>
            <a:r>
              <a:rPr lang="es-CO" dirty="0" smtClean="0"/>
              <a:t>Como organización política de la sociedad, no ha existido siempre.</a:t>
            </a:r>
            <a:endParaRPr lang="es-CO" dirty="0"/>
          </a:p>
        </p:txBody>
      </p:sp>
    </p:spTree>
    <p:extLst>
      <p:ext uri="{BB962C8B-B14F-4D97-AF65-F5344CB8AC3E}">
        <p14:creationId xmlns:p14="http://schemas.microsoft.com/office/powerpoint/2010/main" val="232370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Estado, constitución y derecho a la información pública</a:t>
            </a:r>
            <a:endParaRPr lang="es-CO" dirty="0"/>
          </a:p>
        </p:txBody>
      </p:sp>
      <p:sp>
        <p:nvSpPr>
          <p:cNvPr id="3" name="Marcador de contenido 2"/>
          <p:cNvSpPr>
            <a:spLocks noGrp="1"/>
          </p:cNvSpPr>
          <p:nvPr>
            <p:ph idx="1"/>
          </p:nvPr>
        </p:nvSpPr>
        <p:spPr/>
        <p:txBody>
          <a:bodyPr/>
          <a:lstStyle/>
          <a:p>
            <a:r>
              <a:rPr lang="es-CO" dirty="0" smtClean="0"/>
              <a:t>No ha existido siempre, sociedades no estatales, vivían en estado natural; no lograron distinguir la dominación social, de la política, no apareció un órgano separado de la sociedad. La autoridad la ejercían las relaciones familiares , grupos de edades, vínculos de consanguineidad, la tradición y la costumbre. La  vida cotidiana y el ejercicio de la autoridad se viven en un mismo plano.</a:t>
            </a:r>
          </a:p>
          <a:p>
            <a:r>
              <a:rPr lang="es-CO" dirty="0" smtClean="0"/>
              <a:t>La Polis o ciudad-Estado; Platón y Aristóteles la máxima expresión de la capacidad social de los seres humanos, era el espacio de la organización política, de la realización del bien común. Primera expresión del Estado en la antigüedad. </a:t>
            </a:r>
            <a:endParaRPr lang="es-CO" dirty="0"/>
          </a:p>
        </p:txBody>
      </p:sp>
    </p:spTree>
    <p:extLst>
      <p:ext uri="{BB962C8B-B14F-4D97-AF65-F5344CB8AC3E}">
        <p14:creationId xmlns:p14="http://schemas.microsoft.com/office/powerpoint/2010/main" val="332254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Estado, constitución y derecho a la información pública</a:t>
            </a:r>
            <a:endParaRPr lang="es-CO" dirty="0"/>
          </a:p>
        </p:txBody>
      </p:sp>
      <p:sp>
        <p:nvSpPr>
          <p:cNvPr id="3" name="Marcador de contenido 2"/>
          <p:cNvSpPr>
            <a:spLocks noGrp="1"/>
          </p:cNvSpPr>
          <p:nvPr>
            <p:ph idx="1"/>
          </p:nvPr>
        </p:nvSpPr>
        <p:spPr/>
        <p:txBody>
          <a:bodyPr/>
          <a:lstStyle/>
          <a:p>
            <a:pPr algn="ctr"/>
            <a:r>
              <a:rPr lang="es-CO" dirty="0" smtClean="0"/>
              <a:t>El Estado Absolutista.</a:t>
            </a:r>
          </a:p>
          <a:p>
            <a:r>
              <a:rPr lang="es-CO" dirty="0" smtClean="0"/>
              <a:t>Surge de la disolución de la sociedad medieval, fragmentada en poderes locales o feudos, cada “señor” ejercía el poder con sus códigos y normas, al incrementarse el intercambio de excedentes el poder feudal se desmorona, aparecen nuevas relaciones sociales que erigen la figura del rey como símbolo de la unidad y la autoridad.</a:t>
            </a:r>
          </a:p>
          <a:p>
            <a:r>
              <a:rPr lang="es-CO" dirty="0" smtClean="0"/>
              <a:t>El poder del rey es ilimitado, absoluto y unipersonal, la voluntad del Estado que prevalece sobre los intereses particulares y estamentos feudales; es la voluntad del soberano, el rey portador de soberanía.</a:t>
            </a:r>
            <a:endParaRPr lang="es-CO" dirty="0"/>
          </a:p>
        </p:txBody>
      </p:sp>
    </p:spTree>
    <p:extLst>
      <p:ext uri="{BB962C8B-B14F-4D97-AF65-F5344CB8AC3E}">
        <p14:creationId xmlns:p14="http://schemas.microsoft.com/office/powerpoint/2010/main" val="245758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Estado, constitución y derecho a la información pública</a:t>
            </a:r>
            <a:endParaRPr lang="es-CO" dirty="0"/>
          </a:p>
        </p:txBody>
      </p:sp>
      <p:sp>
        <p:nvSpPr>
          <p:cNvPr id="3" name="Marcador de contenido 2"/>
          <p:cNvSpPr>
            <a:spLocks noGrp="1"/>
          </p:cNvSpPr>
          <p:nvPr>
            <p:ph idx="1"/>
          </p:nvPr>
        </p:nvSpPr>
        <p:spPr/>
        <p:txBody>
          <a:bodyPr/>
          <a:lstStyle/>
          <a:p>
            <a:r>
              <a:rPr lang="es-CO" dirty="0" smtClean="0"/>
              <a:t>Luis XIV, rey de Francia en 1655, dijo su célebre frase: “El Estado soy yo”, ahí está el poder unipersonal, el despotismo.</a:t>
            </a:r>
          </a:p>
          <a:p>
            <a:r>
              <a:rPr lang="es-CO" dirty="0" smtClean="0"/>
              <a:t>Thomas Hobbes, “EL Leviatán”; el por naturaleza se violento, al vivir en el estado natural prevalece la guerra de todos contra todos, por ello deben transferir voluntariamente al soberano, el derecho natural de cada uno para garantizar la paz y la seguridad de todos.</a:t>
            </a:r>
          </a:p>
          <a:p>
            <a:r>
              <a:rPr lang="es-CO" dirty="0" smtClean="0"/>
              <a:t>Nicolás de Maquiavelo, “El Príncipe”, separó la moral de la política, la sociedad se fundamenta en la naturaleza humana, por lo que está sometida a conflictos permanentes, a una lucha entre el pueblo y los poderosos, por ello, el príncipe no debe escatimar esfuerzos, ni </a:t>
            </a:r>
            <a:endParaRPr lang="es-CO" dirty="0"/>
          </a:p>
        </p:txBody>
      </p:sp>
    </p:spTree>
    <p:extLst>
      <p:ext uri="{BB962C8B-B14F-4D97-AF65-F5344CB8AC3E}">
        <p14:creationId xmlns:p14="http://schemas.microsoft.com/office/powerpoint/2010/main" val="3855121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Estado, constitución y derecho a la información pública.</a:t>
            </a:r>
            <a:endParaRPr lang="es-CO" dirty="0"/>
          </a:p>
        </p:txBody>
      </p:sp>
      <p:sp>
        <p:nvSpPr>
          <p:cNvPr id="3" name="Marcador de contenido 2"/>
          <p:cNvSpPr>
            <a:spLocks noGrp="1"/>
          </p:cNvSpPr>
          <p:nvPr>
            <p:ph idx="1"/>
          </p:nvPr>
        </p:nvSpPr>
        <p:spPr/>
        <p:txBody>
          <a:bodyPr/>
          <a:lstStyle/>
          <a:p>
            <a:r>
              <a:rPr lang="es-CO" dirty="0" smtClean="0"/>
              <a:t>Ni ahorrar en crueldad, si es necesario, cuando de lograr la seguridad y fidelidad del pueblo se trata. “El fin justifica los medios”, su consigna esencial.</a:t>
            </a:r>
          </a:p>
          <a:p>
            <a:r>
              <a:rPr lang="es-CO" dirty="0" smtClean="0"/>
              <a:t>Los cambios en la sociedad y en las dinámicas económicas hacen que aparezcan los comerciantes, hombres libres que se desprenden de las ataduras del régimen feudal, van conformando las ciudades, cuyo punto nodal es el renacimiento, se inaugura una nueva época: El racionalismo sacude la teoría descendente. René Descartes: “Pienso luego existo”, dándole vida a un sujeto individual capaz de autodeterminrase, el ciudadano, exaltado por la revolución francesa. </a:t>
            </a:r>
            <a:endParaRPr lang="es-CO" dirty="0"/>
          </a:p>
        </p:txBody>
      </p:sp>
    </p:spTree>
    <p:extLst>
      <p:ext uri="{BB962C8B-B14F-4D97-AF65-F5344CB8AC3E}">
        <p14:creationId xmlns:p14="http://schemas.microsoft.com/office/powerpoint/2010/main" val="3602064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Estado, constitución y derecho a la información pública</a:t>
            </a:r>
            <a:endParaRPr lang="es-CO" dirty="0"/>
          </a:p>
        </p:txBody>
      </p:sp>
      <p:sp>
        <p:nvSpPr>
          <p:cNvPr id="3" name="Marcador de contenido 2"/>
          <p:cNvSpPr>
            <a:spLocks noGrp="1"/>
          </p:cNvSpPr>
          <p:nvPr>
            <p:ph idx="1"/>
          </p:nvPr>
        </p:nvSpPr>
        <p:spPr/>
        <p:txBody>
          <a:bodyPr/>
          <a:lstStyle/>
          <a:p>
            <a:r>
              <a:rPr lang="es-CO" dirty="0" smtClean="0"/>
              <a:t>Nace el Estado constitucional moderno, 1789. Soportado por la doctrina liberal de: Los Derechos Humanos; la división de poderes, la soberanía popular y el constitucionalismo.(art. 16; “toda sociedad en la cual no se asegure la garantía de los derechos y no se determine la separación de poderes no tiene constitución”. Según la tradición liberal; quien garantice los derechos y separe los poderes, es libre.</a:t>
            </a:r>
          </a:p>
          <a:p>
            <a:pPr algn="ctr"/>
            <a:r>
              <a:rPr lang="es-CO" dirty="0" smtClean="0"/>
              <a:t>Partes constitutivas del Estado.</a:t>
            </a:r>
          </a:p>
          <a:p>
            <a:r>
              <a:rPr lang="es-CO" dirty="0" smtClean="0"/>
              <a:t>1.- La Nación, el elemento humano del Estado, el conjunto de habitantes o asentamiento humano. Identidad; el idioma, la cultura,</a:t>
            </a:r>
            <a:endParaRPr lang="es-CO" dirty="0"/>
          </a:p>
        </p:txBody>
      </p:sp>
    </p:spTree>
    <p:extLst>
      <p:ext uri="{BB962C8B-B14F-4D97-AF65-F5344CB8AC3E}">
        <p14:creationId xmlns:p14="http://schemas.microsoft.com/office/powerpoint/2010/main" val="777830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Estado, constitución y derecho a la información pública.</a:t>
            </a:r>
            <a:endParaRPr lang="es-CO" dirty="0"/>
          </a:p>
        </p:txBody>
      </p:sp>
      <p:sp>
        <p:nvSpPr>
          <p:cNvPr id="3" name="Marcador de contenido 2"/>
          <p:cNvSpPr>
            <a:spLocks noGrp="1"/>
          </p:cNvSpPr>
          <p:nvPr>
            <p:ph idx="1"/>
          </p:nvPr>
        </p:nvSpPr>
        <p:spPr/>
        <p:txBody>
          <a:bodyPr/>
          <a:lstStyle/>
          <a:p>
            <a:r>
              <a:rPr lang="es-CO" dirty="0" smtClean="0"/>
              <a:t>Las costumbres, la religión, los vínculos étnicos e históricos.</a:t>
            </a:r>
          </a:p>
          <a:p>
            <a:r>
              <a:rPr lang="es-CO" dirty="0" smtClean="0"/>
              <a:t>El País, es el elemento físico del Estado, corresponde a su área geográfica, al territorio.</a:t>
            </a:r>
          </a:p>
          <a:p>
            <a:r>
              <a:rPr lang="es-CO" dirty="0" smtClean="0"/>
              <a:t>El Poder Público, representa la estructura de poder, su forma de gobierno, la autoridad soberana, la cual es acatada por el conglomerado social, la ciudadanía.</a:t>
            </a:r>
          </a:p>
          <a:p>
            <a:pPr algn="ctr"/>
            <a:r>
              <a:rPr lang="es-CO" dirty="0" smtClean="0"/>
              <a:t>Derechos del Estado.</a:t>
            </a:r>
          </a:p>
          <a:p>
            <a:r>
              <a:rPr lang="es-CO" dirty="0" smtClean="0"/>
              <a:t>Como parte de un contexto global donde concurren otros Estados, internacionalmente tiene derecho a:g</a:t>
            </a:r>
            <a:endParaRPr lang="es-CO" dirty="0"/>
          </a:p>
        </p:txBody>
      </p:sp>
    </p:spTree>
    <p:extLst>
      <p:ext uri="{BB962C8B-B14F-4D97-AF65-F5344CB8AC3E}">
        <p14:creationId xmlns:p14="http://schemas.microsoft.com/office/powerpoint/2010/main" val="30501168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1950</Words>
  <Application>Microsoft Office PowerPoint</Application>
  <PresentationFormat>Panorámica</PresentationFormat>
  <Paragraphs>89</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Calibri Light</vt:lpstr>
      <vt:lpstr>Tema de Office</vt:lpstr>
      <vt:lpstr>Presentación de PowerPoint</vt:lpstr>
      <vt:lpstr>Estado, constitución y derecho a la información pública </vt:lpstr>
      <vt:lpstr>Estado, constitución y derecho a la información pública</vt:lpstr>
      <vt:lpstr>Estado, constitución y derecho a la información pública</vt:lpstr>
      <vt:lpstr>Estado, constitución y derecho a la información pública</vt:lpstr>
      <vt:lpstr>Estado, constitución y derecho a la información pública</vt:lpstr>
      <vt:lpstr>Estado, constitución y derecho a la información pública.</vt:lpstr>
      <vt:lpstr>Estado, constitución y derecho a la información pública</vt:lpstr>
      <vt:lpstr>Estado, constitución y derecho a la información pública.</vt:lpstr>
      <vt:lpstr>Estado, constitución y derecho a la información pública</vt:lpstr>
      <vt:lpstr>Estado, constitución y derecho a la información pública</vt:lpstr>
      <vt:lpstr>Estado, constitución y derecho a la información pública</vt:lpstr>
      <vt:lpstr>Estado, constitución y derecho a la información pública</vt:lpstr>
      <vt:lpstr>Estado, constitución y derecho a la información publica.</vt:lpstr>
      <vt:lpstr>Estado, constitución y derecho a la información pública.</vt:lpstr>
      <vt:lpstr>Estado, constitución y derecho a la información pública</vt:lpstr>
      <vt:lpstr>Estado, constitución y derecho a la información pública</vt:lpstr>
      <vt:lpstr>Estado, constitución y derecho a la información pública</vt:lpstr>
      <vt:lpstr>Estado, constitución y derecho a la información pública.</vt:lpstr>
      <vt:lpstr>Estado, constitución y derecho a la información pública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Usuario de Windows</cp:lastModifiedBy>
  <cp:revision>44</cp:revision>
  <dcterms:created xsi:type="dcterms:W3CDTF">2020-08-17T14:31:21Z</dcterms:created>
  <dcterms:modified xsi:type="dcterms:W3CDTF">2020-08-23T23:32:34Z</dcterms:modified>
</cp:coreProperties>
</file>